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2" r:id="rId10"/>
    <p:sldId id="268" r:id="rId11"/>
    <p:sldId id="261" r:id="rId12"/>
    <p:sldId id="264" r:id="rId13"/>
    <p:sldId id="263" r:id="rId14"/>
    <p:sldId id="267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23" autoAdjust="0"/>
    <p:restoredTop sz="94660"/>
  </p:normalViewPr>
  <p:slideViewPr>
    <p:cSldViewPr snapToGrid="0">
      <p:cViewPr varScale="1">
        <p:scale>
          <a:sx n="90" d="100"/>
          <a:sy n="90" d="100"/>
        </p:scale>
        <p:origin x="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google.com/document/d/1_OdmiEVE_6P1OpxVWlDg_nYs0UNo4N_eEI1crI9-xmk/edit?usp=sharing" TargetMode="External"/><Relationship Id="rId4" Type="http://schemas.openxmlformats.org/officeDocument/2006/relationships/image" Target="cid:e9359fe4-2c93-49a3-838c-bd61f23b0d89@namprd06.prod.outlook.com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169E68C8-A3A1-44C3-BD3E-AFFFC6A102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7651" r="-1" b="-1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76032B-E4C5-410B-8AB4-B93B4F47D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6636" y="992221"/>
            <a:ext cx="6247308" cy="4873558"/>
          </a:xfrm>
        </p:spPr>
        <p:txBody>
          <a:bodyPr anchor="ctr">
            <a:normAutofit/>
          </a:bodyPr>
          <a:lstStyle/>
          <a:p>
            <a:r>
              <a:rPr lang="en-US" sz="4800"/>
              <a:t>Welcome!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C0C014-6AD3-4E7F-ADD6-866DE1BE56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056" y="996610"/>
            <a:ext cx="3363901" cy="4864780"/>
          </a:xfrm>
        </p:spPr>
        <p:txBody>
          <a:bodyPr anchor="ctr">
            <a:normAutofit/>
          </a:bodyPr>
          <a:lstStyle/>
          <a:p>
            <a:pPr algn="r"/>
            <a:r>
              <a:rPr lang="en-US" sz="2000" dirty="0"/>
              <a:t>Ferris Speech and Debate 2021-2022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0B8A35-DEA7-4D43-9DF8-90B4681D0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3985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DE431-15BA-4A9B-A02C-3BA0D1C53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for parents (or Substitutes)</a:t>
            </a:r>
            <a:br>
              <a:rPr lang="en-US" dirty="0"/>
            </a:br>
            <a:r>
              <a:rPr lang="en-US" dirty="0"/>
              <a:t>	    Judging				Food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EF418-4989-4724-9714-5620E811F0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4042233"/>
          </a:xfrm>
        </p:spPr>
        <p:txBody>
          <a:bodyPr>
            <a:normAutofit/>
          </a:bodyPr>
          <a:lstStyle/>
          <a:p>
            <a:r>
              <a:rPr lang="en-US" dirty="0"/>
              <a:t>We need approximately 10 judges for each GSL tournament </a:t>
            </a:r>
          </a:p>
          <a:p>
            <a:r>
              <a:rPr lang="en-US" dirty="0"/>
              <a:t>3 assistant coaches</a:t>
            </a:r>
          </a:p>
          <a:p>
            <a:r>
              <a:rPr lang="en-US" dirty="0"/>
              <a:t>Local volunteers and former students</a:t>
            </a:r>
          </a:p>
          <a:p>
            <a:r>
              <a:rPr lang="en-US" dirty="0"/>
              <a:t>PARENT JUDGES:</a:t>
            </a:r>
          </a:p>
          <a:p>
            <a:pPr lvl="1"/>
            <a:r>
              <a:rPr lang="en-US" sz="2000" dirty="0"/>
              <a:t>30 families</a:t>
            </a:r>
          </a:p>
          <a:p>
            <a:pPr lvl="1"/>
            <a:r>
              <a:rPr lang="en-US" sz="2000" dirty="0"/>
              <a:t>1 Fall tournament/1 Spring tournament</a:t>
            </a:r>
          </a:p>
          <a:p>
            <a:pPr lvl="1"/>
            <a:r>
              <a:rPr lang="en-US" sz="2000" dirty="0"/>
              <a:t>Sign-up form to follow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9AED47-47CA-4082-906A-997492428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4035768"/>
          </a:xfrm>
        </p:spPr>
        <p:txBody>
          <a:bodyPr>
            <a:normAutofit/>
          </a:bodyPr>
          <a:lstStyle/>
          <a:p>
            <a:r>
              <a:rPr lang="en-US" dirty="0"/>
              <a:t>We make sure that all Ferris Debaters have a healthy Friday dinner and Saturday breakfast/lunch/dinner.</a:t>
            </a:r>
          </a:p>
          <a:p>
            <a:r>
              <a:rPr lang="en-US" dirty="0"/>
              <a:t>For each meal we need:</a:t>
            </a:r>
          </a:p>
          <a:p>
            <a:pPr lvl="1"/>
            <a:r>
              <a:rPr lang="en-US" dirty="0"/>
              <a:t>Serving items</a:t>
            </a:r>
          </a:p>
          <a:p>
            <a:pPr lvl="1"/>
            <a:r>
              <a:rPr lang="en-US" dirty="0"/>
              <a:t>Entrees</a:t>
            </a:r>
          </a:p>
          <a:p>
            <a:pPr lvl="1"/>
            <a:r>
              <a:rPr lang="en-US" dirty="0"/>
              <a:t>Side dishes</a:t>
            </a:r>
          </a:p>
          <a:p>
            <a:pPr lvl="1"/>
            <a:r>
              <a:rPr lang="en-US" dirty="0"/>
              <a:t>Snacks</a:t>
            </a:r>
          </a:p>
          <a:p>
            <a:pPr lvl="1"/>
            <a:r>
              <a:rPr lang="en-US" dirty="0"/>
              <a:t>Drinks/Water</a:t>
            </a:r>
          </a:p>
          <a:p>
            <a:pPr lvl="1"/>
            <a:r>
              <a:rPr lang="en-US" dirty="0"/>
              <a:t>Vegetarian options</a:t>
            </a:r>
          </a:p>
        </p:txBody>
      </p:sp>
    </p:spTree>
    <p:extLst>
      <p:ext uri="{BB962C8B-B14F-4D97-AF65-F5344CB8AC3E}">
        <p14:creationId xmlns:p14="http://schemas.microsoft.com/office/powerpoint/2010/main" val="333355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D5EE6-6818-4439-9A59-619792117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17" y="284813"/>
            <a:ext cx="10470236" cy="1086787"/>
          </a:xfrm>
        </p:spPr>
        <p:txBody>
          <a:bodyPr>
            <a:normAutofit/>
          </a:bodyPr>
          <a:lstStyle/>
          <a:p>
            <a:r>
              <a:rPr lang="en-US" sz="6000" dirty="0"/>
              <a:t>Judge Trainings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3E6A7-DBDE-4411-97B2-A635D687AA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1873770"/>
            <a:ext cx="9607522" cy="4017364"/>
          </a:xfrm>
        </p:spPr>
        <p:txBody>
          <a:bodyPr/>
          <a:lstStyle/>
          <a:p>
            <a:r>
              <a:rPr lang="en-US" sz="2400" dirty="0"/>
              <a:t>All trainings will be in M019 at 6:00 unless otherwise requested.</a:t>
            </a:r>
          </a:p>
          <a:p>
            <a:r>
              <a:rPr lang="en-US" sz="2400" dirty="0"/>
              <a:t>November 3</a:t>
            </a:r>
          </a:p>
          <a:p>
            <a:r>
              <a:rPr lang="en-US" sz="2400" dirty="0"/>
              <a:t>November 10</a:t>
            </a:r>
          </a:p>
          <a:p>
            <a:r>
              <a:rPr lang="en-US" sz="2400" dirty="0"/>
              <a:t>December 1</a:t>
            </a:r>
          </a:p>
          <a:p>
            <a:r>
              <a:rPr lang="en-US" sz="2400" dirty="0"/>
              <a:t>January 19</a:t>
            </a:r>
          </a:p>
          <a:p>
            <a:r>
              <a:rPr lang="en-US" sz="2400" dirty="0"/>
              <a:t>February 1</a:t>
            </a:r>
          </a:p>
          <a:p>
            <a:r>
              <a:rPr lang="en-US" sz="2400" dirty="0"/>
              <a:t>Trainings can be scheduled online if needed as well.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297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448F34-29B6-41CF-BA0C-0B2F73960B53}"/>
              </a:ext>
            </a:extLst>
          </p:cNvPr>
          <p:cNvSpPr txBox="1"/>
          <p:nvPr/>
        </p:nvSpPr>
        <p:spPr>
          <a:xfrm>
            <a:off x="304800" y="477078"/>
            <a:ext cx="1154264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Sign-up forms and links to Sign-Up Genius will be out to you soon and linked to the Debate Website.  If we all sign up in advance, it will take the stress out of the year!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805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eb9470d1-eefc-4a3f-9e9c-3bc204911128@namprd06">
            <a:extLst>
              <a:ext uri="{FF2B5EF4-FFF2-40B4-BE49-F238E27FC236}">
                <a16:creationId xmlns:a16="http://schemas.microsoft.com/office/drawing/2014/main" id="{23C77537-7A26-45FE-86A5-A7908046B6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7" r="-1" b="18061"/>
          <a:stretch/>
        </p:blipFill>
        <p:spPr bwMode="auto">
          <a:xfrm rot="10800000">
            <a:off x="20" y="10"/>
            <a:ext cx="1219167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5633E59-CFCD-4CB3-AB4B-F13B8BA43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5" y="4907589"/>
            <a:ext cx="8295215" cy="1452929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BF50C-6F88-4392-A0CC-CC6CEA852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512" y="5241371"/>
            <a:ext cx="6835556" cy="9545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>
                <a:solidFill>
                  <a:srgbClr val="FFFFFE"/>
                </a:solidFill>
              </a:rPr>
              <a:t>Together we can make it possible for these amazing kids!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FFB1710-F59A-4B72-91E4-53C2300B7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5075836"/>
            <a:ext cx="6832499" cy="0"/>
          </a:xfrm>
          <a:prstGeom prst="line">
            <a:avLst/>
          </a:prstGeom>
          <a:ln w="31750">
            <a:solidFill>
              <a:srgbClr val="D1D7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264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E22B2-E357-47AB-8F24-035248E8A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b="1" dirty="0"/>
              <a:t>What have we signed up for?!?</a:t>
            </a:r>
            <a:br>
              <a:rPr lang="en-US" dirty="0"/>
            </a:br>
            <a:r>
              <a:rPr lang="en-US" dirty="0"/>
              <a:t>	     Speech				Debate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F883E-55FD-426C-B3F3-76D871F30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96462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Platform Issues Speeches</a:t>
            </a:r>
          </a:p>
          <a:p>
            <a:pPr lvl="1"/>
            <a:r>
              <a:rPr lang="en-US" dirty="0"/>
              <a:t>Informational</a:t>
            </a:r>
          </a:p>
          <a:p>
            <a:pPr lvl="1"/>
            <a:r>
              <a:rPr lang="en-US" dirty="0"/>
              <a:t>Persuasive</a:t>
            </a:r>
          </a:p>
          <a:p>
            <a:r>
              <a:rPr lang="en-US" dirty="0"/>
              <a:t>Interpretive Speeches</a:t>
            </a:r>
          </a:p>
          <a:p>
            <a:pPr lvl="1"/>
            <a:r>
              <a:rPr lang="en-US" dirty="0"/>
              <a:t>Humorous</a:t>
            </a:r>
          </a:p>
          <a:p>
            <a:pPr lvl="1"/>
            <a:r>
              <a:rPr lang="en-US" dirty="0"/>
              <a:t>Dramatic</a:t>
            </a:r>
          </a:p>
          <a:p>
            <a:pPr lvl="1"/>
            <a:r>
              <a:rPr lang="en-US" dirty="0"/>
              <a:t>Program of Oral Interpretation</a:t>
            </a:r>
          </a:p>
          <a:p>
            <a:r>
              <a:rPr lang="en-US" dirty="0"/>
              <a:t>Extemporaneous, Impromptu, Editorial Commentary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2F4644-C62D-49BF-A571-9275E0946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87309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Policy/Cross-Examination Debate</a:t>
            </a:r>
          </a:p>
          <a:p>
            <a:pPr lvl="1"/>
            <a:r>
              <a:rPr lang="en-US" dirty="0"/>
              <a:t>Team of 2</a:t>
            </a:r>
          </a:p>
          <a:p>
            <a:pPr lvl="1"/>
            <a:r>
              <a:rPr lang="en-US" dirty="0"/>
              <a:t>1 topic all year (Reducing arms sales)</a:t>
            </a:r>
          </a:p>
          <a:p>
            <a:r>
              <a:rPr lang="en-US" dirty="0"/>
              <a:t>Public Forum Debate</a:t>
            </a:r>
          </a:p>
          <a:p>
            <a:pPr lvl="1"/>
            <a:r>
              <a:rPr lang="en-US" dirty="0"/>
              <a:t>Team of 2</a:t>
            </a:r>
          </a:p>
          <a:p>
            <a:pPr lvl="1"/>
            <a:r>
              <a:rPr lang="en-US" dirty="0"/>
              <a:t>2-month topics (Offensive cyber ops)</a:t>
            </a:r>
          </a:p>
          <a:p>
            <a:r>
              <a:rPr lang="en-US" dirty="0"/>
              <a:t>Lincoln-Douglas Debate</a:t>
            </a:r>
          </a:p>
          <a:p>
            <a:pPr lvl="1"/>
            <a:r>
              <a:rPr lang="en-US" dirty="0"/>
              <a:t>Solo debate</a:t>
            </a:r>
          </a:p>
          <a:p>
            <a:pPr lvl="1"/>
            <a:r>
              <a:rPr lang="en-US" dirty="0"/>
              <a:t>2-month topics (Standardized tests)</a:t>
            </a:r>
          </a:p>
          <a:p>
            <a:r>
              <a:rPr lang="en-US" dirty="0"/>
              <a:t>Congressional Debate</a:t>
            </a:r>
          </a:p>
        </p:txBody>
      </p:sp>
    </p:spTree>
    <p:extLst>
      <p:ext uri="{BB962C8B-B14F-4D97-AF65-F5344CB8AC3E}">
        <p14:creationId xmlns:p14="http://schemas.microsoft.com/office/powerpoint/2010/main" val="3046156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99E29-02A1-4A2E-BFF6-897564F0F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Speech Coursework</a:t>
            </a:r>
            <a:br>
              <a:rPr lang="en-US" dirty="0"/>
            </a:br>
            <a:r>
              <a:rPr lang="en-US" dirty="0"/>
              <a:t>	</a:t>
            </a:r>
            <a:r>
              <a:rPr lang="en-US" b="1" dirty="0"/>
              <a:t>   </a:t>
            </a:r>
            <a:r>
              <a:rPr lang="en-US" dirty="0"/>
              <a:t>In-Class				At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16DA0-A9B5-47C5-8CFB-CE75CD7BB7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879559"/>
          </a:xfrm>
        </p:spPr>
        <p:txBody>
          <a:bodyPr>
            <a:normAutofit/>
          </a:bodyPr>
          <a:lstStyle/>
          <a:p>
            <a:r>
              <a:rPr lang="en-US" dirty="0"/>
              <a:t>Research</a:t>
            </a:r>
          </a:p>
          <a:p>
            <a:pPr lvl="1"/>
            <a:r>
              <a:rPr lang="en-US" dirty="0"/>
              <a:t>Topics and Scripts</a:t>
            </a:r>
          </a:p>
          <a:p>
            <a:pPr lvl="1"/>
            <a:r>
              <a:rPr lang="en-US" dirty="0"/>
              <a:t>Support material</a:t>
            </a:r>
          </a:p>
          <a:p>
            <a:r>
              <a:rPr lang="en-US" dirty="0"/>
              <a:t>Outlines/Cutting Scripts/Drafts</a:t>
            </a:r>
          </a:p>
          <a:p>
            <a:r>
              <a:rPr lang="en-US" dirty="0"/>
              <a:t>Blocking/Storyboards/Characters</a:t>
            </a:r>
          </a:p>
          <a:p>
            <a:r>
              <a:rPr lang="en-US" dirty="0"/>
              <a:t>Delivery/Movement</a:t>
            </a:r>
          </a:p>
          <a:p>
            <a:r>
              <a:rPr lang="en-US" dirty="0"/>
              <a:t>Speaking on Demand</a:t>
            </a:r>
          </a:p>
          <a:p>
            <a:r>
              <a:rPr lang="en-US" dirty="0"/>
              <a:t>So many practices and critiques!!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1C0BF-2204-406E-A60E-9FBE0AE82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3771" y="2017342"/>
            <a:ext cx="4645152" cy="3734871"/>
          </a:xfrm>
        </p:spPr>
        <p:txBody>
          <a:bodyPr>
            <a:normAutofit/>
          </a:bodyPr>
          <a:lstStyle/>
          <a:p>
            <a:r>
              <a:rPr lang="en-US" dirty="0"/>
              <a:t>WE NEED YOUR SUPPORT!!</a:t>
            </a:r>
          </a:p>
          <a:p>
            <a:r>
              <a:rPr lang="en-US" dirty="0"/>
              <a:t>Ask to hear the speech multiple times each week (or read what they have).</a:t>
            </a:r>
          </a:p>
          <a:p>
            <a:r>
              <a:rPr lang="en-US" dirty="0"/>
              <a:t>Give gentle but honest feedback:</a:t>
            </a:r>
          </a:p>
          <a:p>
            <a:pPr lvl="1"/>
            <a:r>
              <a:rPr lang="en-US" dirty="0"/>
              <a:t>Does it hold your attention?</a:t>
            </a:r>
          </a:p>
          <a:p>
            <a:pPr lvl="1"/>
            <a:r>
              <a:rPr lang="en-US" dirty="0"/>
              <a:t>Is it easy to follow?</a:t>
            </a:r>
          </a:p>
          <a:p>
            <a:pPr lvl="1"/>
            <a:r>
              <a:rPr lang="en-US" dirty="0"/>
              <a:t>What works or needs attention?</a:t>
            </a:r>
          </a:p>
          <a:p>
            <a:r>
              <a:rPr lang="en-US" dirty="0"/>
              <a:t>Ask about due dates and schedules.</a:t>
            </a:r>
          </a:p>
        </p:txBody>
      </p:sp>
    </p:spTree>
    <p:extLst>
      <p:ext uri="{BB962C8B-B14F-4D97-AF65-F5344CB8AC3E}">
        <p14:creationId xmlns:p14="http://schemas.microsoft.com/office/powerpoint/2010/main" val="3117621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1DE01-AEF2-463C-A899-D9182AF46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Debate Coursework</a:t>
            </a:r>
            <a:br>
              <a:rPr lang="en-US" dirty="0"/>
            </a:br>
            <a:r>
              <a:rPr lang="en-US" dirty="0"/>
              <a:t>	    In-Class			      At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EB764-2C7A-4CBF-85F9-1489F8BCE5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720071"/>
          </a:xfrm>
        </p:spPr>
        <p:txBody>
          <a:bodyPr/>
          <a:lstStyle/>
          <a:p>
            <a:r>
              <a:rPr lang="en-US" dirty="0"/>
              <a:t>Small-Group topic analysis</a:t>
            </a:r>
          </a:p>
          <a:p>
            <a:pPr lvl="1"/>
            <a:r>
              <a:rPr lang="en-US" dirty="0"/>
              <a:t>Definitions</a:t>
            </a:r>
          </a:p>
          <a:p>
            <a:pPr lvl="1"/>
            <a:r>
              <a:rPr lang="en-US" dirty="0"/>
              <a:t>Case strategy and Theories</a:t>
            </a:r>
          </a:p>
          <a:p>
            <a:pPr lvl="1"/>
            <a:r>
              <a:rPr lang="en-US" dirty="0"/>
              <a:t>Research leads</a:t>
            </a:r>
          </a:p>
          <a:p>
            <a:r>
              <a:rPr lang="en-US" dirty="0"/>
              <a:t>Individual/Team Research</a:t>
            </a:r>
          </a:p>
          <a:p>
            <a:r>
              <a:rPr lang="en-US" dirty="0"/>
              <a:t>Drafting/Writing Cases (multiple)</a:t>
            </a:r>
          </a:p>
          <a:p>
            <a:r>
              <a:rPr lang="en-US" dirty="0"/>
              <a:t>Practice Rounds</a:t>
            </a:r>
          </a:p>
          <a:p>
            <a:r>
              <a:rPr lang="en-US" dirty="0"/>
              <a:t>Drills – Speaking, Flowing, Rebuttals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2A5B5C-13C5-43CC-8018-C155089B5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720070"/>
          </a:xfrm>
        </p:spPr>
        <p:txBody>
          <a:bodyPr/>
          <a:lstStyle/>
          <a:p>
            <a:r>
              <a:rPr lang="en-US" dirty="0"/>
              <a:t>Talk through the topics</a:t>
            </a:r>
          </a:p>
          <a:p>
            <a:r>
              <a:rPr lang="en-US" dirty="0"/>
              <a:t>Play Devil’s Advocate</a:t>
            </a:r>
          </a:p>
          <a:p>
            <a:r>
              <a:rPr lang="en-US" dirty="0"/>
              <a:t>Challenge arguments</a:t>
            </a:r>
          </a:p>
          <a:p>
            <a:r>
              <a:rPr lang="en-US" dirty="0"/>
              <a:t>Ask to hear BOTH sides of an issue</a:t>
            </a:r>
          </a:p>
          <a:p>
            <a:r>
              <a:rPr lang="en-US" dirty="0"/>
              <a:t>Share your opinions, insights, knowledge</a:t>
            </a:r>
          </a:p>
          <a:p>
            <a:r>
              <a:rPr lang="en-US" dirty="0"/>
              <a:t>Encourage lines of research</a:t>
            </a:r>
          </a:p>
          <a:p>
            <a:r>
              <a:rPr lang="en-US" dirty="0"/>
              <a:t>Have them read and explain cases</a:t>
            </a:r>
          </a:p>
        </p:txBody>
      </p:sp>
    </p:spTree>
    <p:extLst>
      <p:ext uri="{BB962C8B-B14F-4D97-AF65-F5344CB8AC3E}">
        <p14:creationId xmlns:p14="http://schemas.microsoft.com/office/powerpoint/2010/main" val="1862239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603661-34D0-4F2C-8394-FEC7FD26F735}"/>
              </a:ext>
            </a:extLst>
          </p:cNvPr>
          <p:cNvSpPr txBox="1"/>
          <p:nvPr/>
        </p:nvSpPr>
        <p:spPr>
          <a:xfrm>
            <a:off x="435935" y="404037"/>
            <a:ext cx="1134493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BEFORE EVERY TOURNAMENT:</a:t>
            </a:r>
          </a:p>
          <a:p>
            <a:endParaRPr lang="en-US" sz="4800" dirty="0"/>
          </a:p>
          <a:p>
            <a:r>
              <a:rPr lang="en-US" sz="4800" dirty="0"/>
              <a:t>PLEASE MAKE SURE THAT AT LEAST ONE SPEECH IS MEMORIZED AND THAT CASES ARE PREPARED!</a:t>
            </a:r>
          </a:p>
          <a:p>
            <a:endParaRPr lang="en-US" sz="4800" dirty="0"/>
          </a:p>
          <a:p>
            <a:pPr algn="ctr"/>
            <a:r>
              <a:rPr lang="en-US" sz="4000" b="1" dirty="0"/>
              <a:t>A UNITED FRONT JUST MIGHT WORK!</a:t>
            </a:r>
            <a:r>
              <a:rPr lang="en-US" sz="4000" b="1" dirty="0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831905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cid:e9359fe4-2c93-49a3-838c-bd61f23b0d89@namprd06.prod.outlook.com">
            <a:extLst>
              <a:ext uri="{FF2B5EF4-FFF2-40B4-BE49-F238E27FC236}">
                <a16:creationId xmlns:a16="http://schemas.microsoft.com/office/drawing/2014/main" id="{A8A0F901-3BF5-458B-A73C-335955B8BF4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54" r="-1" b="7876"/>
          <a:stretch>
            <a:fillRect/>
          </a:stretch>
        </p:blipFill>
        <p:spPr bwMode="auto">
          <a:xfrm>
            <a:off x="20" y="10"/>
            <a:ext cx="12191675" cy="6857990"/>
          </a:xfrm>
          <a:prstGeom prst="rect">
            <a:avLst/>
          </a:prstGeom>
          <a:noFill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5633E59-CFCD-4CB3-AB4B-F13B8BA43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5" y="4907589"/>
            <a:ext cx="8295215" cy="1452929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F09ABF-6375-42B4-9740-FF4528D4A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512" y="5241371"/>
            <a:ext cx="6835556" cy="9545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E"/>
                </a:solidFill>
                <a:hlinkClick r:id="rId5"/>
              </a:rPr>
              <a:t>The 2021-2022 Schedule</a:t>
            </a:r>
            <a:endParaRPr lang="en-US" dirty="0">
              <a:solidFill>
                <a:srgbClr val="FFFFFE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FFB1710-F59A-4B72-91E4-53C2300B7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5075836"/>
            <a:ext cx="6832499" cy="0"/>
          </a:xfrm>
          <a:prstGeom prst="line">
            <a:avLst/>
          </a:prstGeom>
          <a:ln w="31750">
            <a:solidFill>
              <a:srgbClr val="378BE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839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A415F-48A2-4B96-88F9-650EC0930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 Retreat – camp reed – 10/15-17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BF3DB-5175-42F5-A892-AD463A847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15442"/>
          </a:xfrm>
        </p:spPr>
        <p:txBody>
          <a:bodyPr/>
          <a:lstStyle/>
          <a:p>
            <a:r>
              <a:rPr lang="en-US" sz="2800" dirty="0"/>
              <a:t>All SRHD Guidelines and SPS Policies will be followed.</a:t>
            </a:r>
          </a:p>
          <a:p>
            <a:r>
              <a:rPr lang="en-US" sz="2800" dirty="0"/>
              <a:t>Modeled after the Band retreat.</a:t>
            </a:r>
          </a:p>
          <a:p>
            <a:r>
              <a:rPr lang="en-US" sz="2800" dirty="0"/>
              <a:t>Information regarding policy and procedures will be emailed to parents and posted on the website.</a:t>
            </a:r>
          </a:p>
          <a:p>
            <a:r>
              <a:rPr lang="en-US" sz="2800" dirty="0"/>
              <a:t>Late arrival and early departure can be arranged if needed</a:t>
            </a:r>
            <a:r>
              <a:rPr lang="en-US" dirty="0"/>
              <a:t>.</a:t>
            </a:r>
          </a:p>
          <a:p>
            <a:r>
              <a:rPr lang="en-US" sz="2800" dirty="0"/>
              <a:t>As always, at parent discretion.</a:t>
            </a:r>
          </a:p>
        </p:txBody>
      </p:sp>
    </p:spTree>
    <p:extLst>
      <p:ext uri="{BB962C8B-B14F-4D97-AF65-F5344CB8AC3E}">
        <p14:creationId xmlns:p14="http://schemas.microsoft.com/office/powerpoint/2010/main" val="474638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E3305-91CC-4F7A-A68B-2A70675CA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does a GSL tournament entail?</a:t>
            </a:r>
            <a:br>
              <a:rPr lang="en-US" dirty="0"/>
            </a:br>
            <a:r>
              <a:rPr lang="en-US" dirty="0"/>
              <a:t>	     Friday			      Saturday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E8B66-04F5-4F68-999F-8A96FB6310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93272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Depart school gym at approx. 2:00PM</a:t>
            </a:r>
          </a:p>
          <a:p>
            <a:r>
              <a:rPr lang="en-US" dirty="0"/>
              <a:t>Arrive, register, warm-up/prep</a:t>
            </a:r>
          </a:p>
          <a:p>
            <a:r>
              <a:rPr lang="en-US" dirty="0"/>
              <a:t>3:00 Round1of Debate </a:t>
            </a:r>
          </a:p>
          <a:p>
            <a:r>
              <a:rPr lang="en-US" dirty="0"/>
              <a:t>5:00 Round 2 of Debate</a:t>
            </a:r>
          </a:p>
          <a:p>
            <a:r>
              <a:rPr lang="en-US" dirty="0"/>
              <a:t>Dinner </a:t>
            </a:r>
          </a:p>
          <a:p>
            <a:r>
              <a:rPr lang="en-US" dirty="0"/>
              <a:t>7:00 Round 3 of Debate</a:t>
            </a:r>
          </a:p>
          <a:p>
            <a:r>
              <a:rPr lang="en-US" dirty="0"/>
              <a:t>Approx. 9:00 depart for Ferris / Approx. 9:30 arrive at Ferris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47073C-51C1-467A-837B-E2A2A473D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3771" y="1864194"/>
            <a:ext cx="4645152" cy="452597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Depart school gym at approx. 6:30AM</a:t>
            </a:r>
          </a:p>
          <a:p>
            <a:r>
              <a:rPr lang="en-US" dirty="0"/>
              <a:t>Arrive, check-in, warm-up/prep</a:t>
            </a:r>
          </a:p>
          <a:p>
            <a:r>
              <a:rPr lang="en-US" dirty="0"/>
              <a:t>Breakfast (small items)</a:t>
            </a:r>
          </a:p>
          <a:p>
            <a:r>
              <a:rPr lang="en-US" dirty="0"/>
              <a:t>7:30 Round 1 of Speech</a:t>
            </a:r>
          </a:p>
          <a:p>
            <a:r>
              <a:rPr lang="en-US" dirty="0"/>
              <a:t>9:00 Round 4 of Debate</a:t>
            </a:r>
          </a:p>
          <a:p>
            <a:r>
              <a:rPr lang="en-US" dirty="0"/>
              <a:t>11:00 Round 2 of Speech</a:t>
            </a:r>
          </a:p>
          <a:p>
            <a:r>
              <a:rPr lang="en-US" dirty="0"/>
              <a:t>12:00 Round 5 of Debate</a:t>
            </a:r>
          </a:p>
          <a:p>
            <a:r>
              <a:rPr lang="en-US" dirty="0"/>
              <a:t>2:00 Round 3 of Speech</a:t>
            </a:r>
          </a:p>
          <a:p>
            <a:r>
              <a:rPr lang="en-US" dirty="0"/>
              <a:t>3:00 Debate Eliminations begin</a:t>
            </a:r>
          </a:p>
          <a:p>
            <a:r>
              <a:rPr lang="en-US" dirty="0"/>
              <a:t>5:00 Speech Finals and Dinner</a:t>
            </a:r>
          </a:p>
          <a:p>
            <a:r>
              <a:rPr lang="en-US" dirty="0"/>
              <a:t>7:30 Awards</a:t>
            </a:r>
          </a:p>
          <a:p>
            <a:r>
              <a:rPr lang="en-US" dirty="0"/>
              <a:t>Finals Rounds as needed</a:t>
            </a:r>
          </a:p>
          <a:p>
            <a:r>
              <a:rPr lang="en-US" dirty="0"/>
              <a:t>Approx. 9:00 depart for Ferris / Approx. 9:30 arrive at Ferris</a:t>
            </a:r>
          </a:p>
        </p:txBody>
      </p:sp>
    </p:spTree>
    <p:extLst>
      <p:ext uri="{BB962C8B-B14F-4D97-AF65-F5344CB8AC3E}">
        <p14:creationId xmlns:p14="http://schemas.microsoft.com/office/powerpoint/2010/main" val="976437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0419CA0-BFB4-4390-AB8F-5DBFCA45D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CF4C623-16D7-4722-8EFB-A5B0E3BC0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FDE02AE-349C-4A27-A8A0-7D7925C01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en-US" dirty="0"/>
              <a:t>Travel Tournaments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96E9C81-ACBE-459E-A7D5-2BB824B68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F1B85-3AA6-4C6A-9578-294625AED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10" y="2015732"/>
            <a:ext cx="6644126" cy="3828477"/>
          </a:xfrm>
        </p:spPr>
        <p:txBody>
          <a:bodyPr>
            <a:normAutofit/>
          </a:bodyPr>
          <a:lstStyle/>
          <a:p>
            <a:r>
              <a:rPr lang="en-US" dirty="0"/>
              <a:t>Approximate Costs:</a:t>
            </a:r>
          </a:p>
          <a:p>
            <a:pPr lvl="1"/>
            <a:r>
              <a:rPr lang="en-US" sz="2000" dirty="0" err="1"/>
              <a:t>Chiawana</a:t>
            </a:r>
            <a:r>
              <a:rPr lang="en-US" sz="2000" dirty="0"/>
              <a:t>, Pasco - $50.00- $100.00</a:t>
            </a:r>
          </a:p>
          <a:p>
            <a:pPr lvl="1"/>
            <a:r>
              <a:rPr lang="en-US" sz="2000" dirty="0"/>
              <a:t>California Berkeley - $800.00</a:t>
            </a:r>
          </a:p>
          <a:p>
            <a:pPr lvl="1"/>
            <a:r>
              <a:rPr lang="en-US" sz="2000" dirty="0"/>
              <a:t>State Qualifiers Tri-Cities - FREE</a:t>
            </a:r>
          </a:p>
          <a:p>
            <a:r>
              <a:rPr lang="en-US" dirty="0"/>
              <a:t>T.O.C. Kentucky and NCFL Nationals require prequalification and costs will be determined once qualified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EBDCB18-ABE5-43B0-8B68-89FEDAECB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83C65C6-7268-490D-B4A8-927D45FAB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133D4A5-82E5-43A0-9FF0-81B7AC16C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bad877a4-41ef-489a-9bab-a2385673ce48@namprd06">
            <a:extLst>
              <a:ext uri="{FF2B5EF4-FFF2-40B4-BE49-F238E27FC236}">
                <a16:creationId xmlns:a16="http://schemas.microsoft.com/office/drawing/2014/main" id="{D34A6439-2117-4D75-8564-0DF4690246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3463"/>
          <a:stretch/>
        </p:blipFill>
        <p:spPr bwMode="auto">
          <a:xfrm rot="5400000">
            <a:off x="7582838" y="1649879"/>
            <a:ext cx="3866172" cy="279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08EC5C75-E28F-4899-9C2E-39431B82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6AAE0A1-60AD-4190-B85D-2DD814836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33943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faultSectionNames xmlns="76e7dbd3-4e1d-408f-ac68-2d0464f1c262" xsi:nil="true"/>
    <Invited_Teachers xmlns="76e7dbd3-4e1d-408f-ac68-2d0464f1c262" xsi:nil="true"/>
    <TeamsChannelId xmlns="76e7dbd3-4e1d-408f-ac68-2d0464f1c262" xsi:nil="true"/>
    <Teachers xmlns="76e7dbd3-4e1d-408f-ac68-2d0464f1c262">
      <UserInfo>
        <DisplayName/>
        <AccountId xsi:nil="true"/>
        <AccountType/>
      </UserInfo>
    </Teachers>
    <Self_Registration_Enabled xmlns="76e7dbd3-4e1d-408f-ac68-2d0464f1c262" xsi:nil="true"/>
    <Templates xmlns="76e7dbd3-4e1d-408f-ac68-2d0464f1c262" xsi:nil="true"/>
    <Is_Collaboration_Space_Locked xmlns="76e7dbd3-4e1d-408f-ac68-2d0464f1c262" xsi:nil="true"/>
    <NotebookType xmlns="76e7dbd3-4e1d-408f-ac68-2d0464f1c262" xsi:nil="true"/>
    <Students xmlns="76e7dbd3-4e1d-408f-ac68-2d0464f1c262">
      <UserInfo>
        <DisplayName/>
        <AccountId xsi:nil="true"/>
        <AccountType/>
      </UserInfo>
    </Students>
    <Has_Teacher_Only_SectionGroup xmlns="76e7dbd3-4e1d-408f-ac68-2d0464f1c262" xsi:nil="true"/>
    <Self_Registration_Enabled0 xmlns="76e7dbd3-4e1d-408f-ac68-2d0464f1c262" xsi:nil="true"/>
    <Math_Settings xmlns="76e7dbd3-4e1d-408f-ac68-2d0464f1c262" xsi:nil="true"/>
    <AppVersion xmlns="76e7dbd3-4e1d-408f-ac68-2d0464f1c262" xsi:nil="true"/>
    <Invited_Students xmlns="76e7dbd3-4e1d-408f-ac68-2d0464f1c262" xsi:nil="true"/>
    <IsNotebookLocked xmlns="76e7dbd3-4e1d-408f-ac68-2d0464f1c262" xsi:nil="true"/>
    <Owner xmlns="76e7dbd3-4e1d-408f-ac68-2d0464f1c262">
      <UserInfo>
        <DisplayName/>
        <AccountId xsi:nil="true"/>
        <AccountType/>
      </UserInfo>
    </Owner>
    <FolderType xmlns="76e7dbd3-4e1d-408f-ac68-2d0464f1c262" xsi:nil="true"/>
    <CultureName xmlns="76e7dbd3-4e1d-408f-ac68-2d0464f1c262" xsi:nil="true"/>
    <Student_Groups xmlns="76e7dbd3-4e1d-408f-ac68-2d0464f1c262">
      <UserInfo>
        <DisplayName/>
        <AccountId xsi:nil="true"/>
        <AccountType/>
      </UserInfo>
    </Student_Group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B0041C03621C4392AE813C051830AA" ma:contentTypeVersion="32" ma:contentTypeDescription="Create a new document." ma:contentTypeScope="" ma:versionID="d436524520d11248a235ea65ff6a1efc">
  <xsd:schema xmlns:xsd="http://www.w3.org/2001/XMLSchema" xmlns:xs="http://www.w3.org/2001/XMLSchema" xmlns:p="http://schemas.microsoft.com/office/2006/metadata/properties" xmlns:ns3="76e7dbd3-4e1d-408f-ac68-2d0464f1c262" xmlns:ns4="d92cd701-d7f8-407c-916b-4016f1635b18" targetNamespace="http://schemas.microsoft.com/office/2006/metadata/properties" ma:root="true" ma:fieldsID="4b4561e33232b5d834cbd72c96d4152a" ns3:_="" ns4:_="">
    <xsd:import namespace="76e7dbd3-4e1d-408f-ac68-2d0464f1c262"/>
    <xsd:import namespace="d92cd701-d7f8-407c-916b-4016f1635b18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Templates" minOccurs="0"/>
                <xsd:element ref="ns3:Self_Registration_Enabled0" minOccurs="0"/>
                <xsd:element ref="ns3:TeamsChannelId" minOccurs="0"/>
                <xsd:element ref="ns3:IsNotebookLocked" minOccurs="0"/>
                <xsd:element ref="ns3:Math_Settings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e7dbd3-4e1d-408f-ac68-2d0464f1c262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chers" ma:index="1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7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8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19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0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1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Templates" ma:index="27" nillable="true" ma:displayName="Templates" ma:internalName="Templates">
      <xsd:simpleType>
        <xsd:restriction base="dms:Note">
          <xsd:maxLength value="255"/>
        </xsd:restriction>
      </xsd:simpleType>
    </xsd:element>
    <xsd:element name="Self_Registration_Enabled0" ma:index="28" nillable="true" ma:displayName="Self Registration Enabled" ma:internalName="Self_Registration_Enabled0">
      <xsd:simpleType>
        <xsd:restriction base="dms:Boolean"/>
      </xsd:simpleType>
    </xsd:element>
    <xsd:element name="TeamsChannelId" ma:index="29" nillable="true" ma:displayName="Teams Channel Id" ma:internalName="TeamsChannelId">
      <xsd:simpleType>
        <xsd:restriction base="dms:Text"/>
      </xsd:simpleType>
    </xsd:element>
    <xsd:element name="IsNotebookLocked" ma:index="30" nillable="true" ma:displayName="Is Notebook Locked" ma:internalName="IsNotebookLocked">
      <xsd:simpleType>
        <xsd:restriction base="dms:Boolean"/>
      </xsd:simpleType>
    </xsd:element>
    <xsd:element name="Math_Settings" ma:index="31" nillable="true" ma:displayName="Math Settings" ma:internalName="Math_Settings">
      <xsd:simpleType>
        <xsd:restriction base="dms:Text"/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5" nillable="true" ma:displayName="Location" ma:internalName="MediaServiceLocation" ma:readOnly="true">
      <xsd:simpleType>
        <xsd:restriction base="dms:Text"/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2cd701-d7f8-407c-916b-4016f1635b18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4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ACED1A-F28B-47C8-A717-68F682B74847}">
  <ds:schemaRefs>
    <ds:schemaRef ds:uri="http://schemas.microsoft.com/office/2006/metadata/properties"/>
    <ds:schemaRef ds:uri="http://purl.org/dc/dcmitype/"/>
    <ds:schemaRef ds:uri="http://purl.org/dc/elements/1.1/"/>
    <ds:schemaRef ds:uri="76e7dbd3-4e1d-408f-ac68-2d0464f1c262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d92cd701-d7f8-407c-916b-4016f1635b18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81A432C-5A52-4A28-98C6-BADD679D92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415014-52E3-49EF-99F0-F9560FB68B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e7dbd3-4e1d-408f-ac68-2d0464f1c262"/>
    <ds:schemaRef ds:uri="d92cd701-d7f8-407c-916b-4016f1635b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680</Words>
  <Application>Microsoft Office PowerPoint</Application>
  <PresentationFormat>Widescreen</PresentationFormat>
  <Paragraphs>118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Gill Sans MT</vt:lpstr>
      <vt:lpstr>Gallery</vt:lpstr>
      <vt:lpstr>Welcome!</vt:lpstr>
      <vt:lpstr>What have we signed up for?!?       Speech    Debate</vt:lpstr>
      <vt:lpstr>Speech Coursework     In-Class    At Home</vt:lpstr>
      <vt:lpstr>Debate Coursework      In-Class         At Home</vt:lpstr>
      <vt:lpstr>PowerPoint Presentation</vt:lpstr>
      <vt:lpstr>The 2021-2022 Schedule</vt:lpstr>
      <vt:lpstr>Fall Retreat – camp reed – 10/15-17</vt:lpstr>
      <vt:lpstr>What does a GSL tournament entail?       Friday         Saturday</vt:lpstr>
      <vt:lpstr>Travel Tournaments</vt:lpstr>
      <vt:lpstr>Roles for parents (or Substitutes)      Judging    Food</vt:lpstr>
      <vt:lpstr>Judge Trainings</vt:lpstr>
      <vt:lpstr>PowerPoint Presentation</vt:lpstr>
      <vt:lpstr>Together we can make it possible for these amazing kids!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Daniel Sjolund</dc:creator>
  <cp:lastModifiedBy>Daniel Sjolund</cp:lastModifiedBy>
  <cp:revision>5</cp:revision>
  <dcterms:created xsi:type="dcterms:W3CDTF">2019-09-18T00:55:09Z</dcterms:created>
  <dcterms:modified xsi:type="dcterms:W3CDTF">2021-09-16T20:54:49Z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0x01010098B0041C03621C4392AE813C051830AA</vt:lpwstr>
  </property>
</Properties>
</file>